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359" r:id="rId2"/>
    <p:sldId id="361" r:id="rId3"/>
    <p:sldId id="367" r:id="rId4"/>
    <p:sldId id="375" r:id="rId5"/>
    <p:sldId id="376" r:id="rId6"/>
    <p:sldId id="373" r:id="rId7"/>
    <p:sldId id="372" r:id="rId8"/>
    <p:sldId id="371" r:id="rId9"/>
    <p:sldId id="370" r:id="rId10"/>
    <p:sldId id="369" r:id="rId11"/>
    <p:sldId id="368" r:id="rId12"/>
    <p:sldId id="366" r:id="rId13"/>
    <p:sldId id="365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51" d="100"/>
          <a:sy n="51" d="100"/>
        </p:scale>
        <p:origin x="-191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36"/>
    </p:cViewPr>
  </p:sorterViewPr>
  <p:notesViewPr>
    <p:cSldViewPr>
      <p:cViewPr varScale="1">
        <p:scale>
          <a:sx n="41" d="100"/>
          <a:sy n="41" d="100"/>
        </p:scale>
        <p:origin x="-193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26AE2-EED1-4398-9E3B-07108D7FDC15}" type="datetimeFigureOut">
              <a:rPr lang="pl-PL" smtClean="0"/>
              <a:pPr/>
              <a:t>04.12.2017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2A1C6-A7E5-4E47-9B2B-15E6A84AB1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0509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7A50-93CE-4D73-8829-A572E3670CE0}" type="datetimeFigureOut">
              <a:rPr lang="pl-PL" smtClean="0"/>
              <a:pPr/>
              <a:t>04.12.2017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2B5F68-BDFB-4DA6-BE31-18F02D12F1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7A50-93CE-4D73-8829-A572E3670CE0}" type="datetimeFigureOut">
              <a:rPr lang="pl-PL" smtClean="0"/>
              <a:pPr/>
              <a:t>04.12.2017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5F68-BDFB-4DA6-BE31-18F02D12F1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A2B5F68-BDFB-4DA6-BE31-18F02D12F1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7A50-93CE-4D73-8829-A572E3670CE0}" type="datetimeFigureOut">
              <a:rPr lang="pl-PL" smtClean="0"/>
              <a:pPr/>
              <a:t>04.12.2017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7A50-93CE-4D73-8829-A572E3670CE0}" type="datetimeFigureOut">
              <a:rPr lang="pl-PL" smtClean="0"/>
              <a:pPr/>
              <a:t>04.12.2017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A2B5F68-BDFB-4DA6-BE31-18F02D12F1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7A50-93CE-4D73-8829-A572E3670CE0}" type="datetimeFigureOut">
              <a:rPr lang="pl-PL" smtClean="0"/>
              <a:pPr/>
              <a:t>04.12.2017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2B5F68-BDFB-4DA6-BE31-18F02D12F1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D447A50-93CE-4D73-8829-A572E3670CE0}" type="datetimeFigureOut">
              <a:rPr lang="pl-PL" smtClean="0"/>
              <a:pPr/>
              <a:t>04.12.2017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5F68-BDFB-4DA6-BE31-18F02D12F1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7A50-93CE-4D73-8829-A572E3670CE0}" type="datetimeFigureOut">
              <a:rPr lang="pl-PL" smtClean="0"/>
              <a:pPr/>
              <a:t>04.12.2017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A2B5F68-BDFB-4DA6-BE31-18F02D12F1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7A50-93CE-4D73-8829-A572E3670CE0}" type="datetimeFigureOut">
              <a:rPr lang="pl-PL" smtClean="0"/>
              <a:pPr/>
              <a:t>04.12.2017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A2B5F68-BDFB-4DA6-BE31-18F02D12F1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7A50-93CE-4D73-8829-A572E3670CE0}" type="datetimeFigureOut">
              <a:rPr lang="pl-PL" smtClean="0"/>
              <a:pPr/>
              <a:t>04.12.2017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2B5F68-BDFB-4DA6-BE31-18F02D12F1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2B5F68-BDFB-4DA6-BE31-18F02D12F1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7A50-93CE-4D73-8829-A572E3670CE0}" type="datetimeFigureOut">
              <a:rPr lang="pl-PL" smtClean="0"/>
              <a:pPr/>
              <a:t>04.12.2017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A2B5F68-BDFB-4DA6-BE31-18F02D12F1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D447A50-93CE-4D73-8829-A572E3670CE0}" type="datetimeFigureOut">
              <a:rPr lang="pl-PL" smtClean="0"/>
              <a:pPr/>
              <a:t>04.12.2017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D447A50-93CE-4D73-8829-A572E3670CE0}" type="datetimeFigureOut">
              <a:rPr lang="pl-PL" smtClean="0"/>
              <a:pPr/>
              <a:t>04.12.2017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2B5F68-BDFB-4DA6-BE31-18F02D12F1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784976" cy="71438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r"/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1142960"/>
            <a:ext cx="8715436" cy="571504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Joanna Porawska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Uniwersytet Jagielloński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Instytut Filologii Romańskiej</a:t>
            </a:r>
          </a:p>
          <a:p>
            <a:pPr>
              <a:buNone/>
            </a:pPr>
            <a:endParaRPr lang="pl-PL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DIALEKTY JĘZYKA RUMUŃSKIEGO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784976" cy="71438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r"/>
            <a:r>
              <a:rPr lang="pl-PL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slajd 9</a:t>
            </a:r>
            <a:r>
              <a:rPr lang="pl-PL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dirty="0" smtClean="0">
                <a:solidFill>
                  <a:schemeClr val="tx1"/>
                </a:solidFill>
              </a:rPr>
              <a:t>Joanna Porawska, </a:t>
            </a:r>
            <a:r>
              <a:rPr lang="pl-PL" sz="1800" i="1" dirty="0" smtClean="0">
                <a:solidFill>
                  <a:schemeClr val="tx1"/>
                </a:solidFill>
              </a:rPr>
              <a:t>Dialekty języka rumuńskiego</a:t>
            </a:r>
            <a:endParaRPr lang="pl-PL" sz="1800" i="1" dirty="0">
              <a:solidFill>
                <a:schemeClr val="tx1"/>
              </a:solidFill>
            </a:endParaRPr>
          </a:p>
        </p:txBody>
      </p:sp>
      <p:sp>
        <p:nvSpPr>
          <p:cNvPr id="8193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14313" y="1304496"/>
            <a:ext cx="864396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zapis serbski i rumuński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czasownik 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ItalicMT"/>
                <a:cs typeface="Times New Roman" pitchFamily="18" charset="0"/>
              </a:rPr>
              <a:t>je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‘być’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rum. 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a fi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- forma twierdząca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cu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нт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‘jestem’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cu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нћем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‘jesteśmy’     		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sînt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/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sunt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		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sîntem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/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suntem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je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шћ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‘jesteś’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cu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нћец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‘jesteście’		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eşti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		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sînteţi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/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sunteţi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je ‘jest’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cu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нт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‘są’				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este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		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sînt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/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sunt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NewRomanPSM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- forma przecząca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н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ycu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нт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‘nie jestem’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н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ycu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нћем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‘nie jesteśmy’	nu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sînt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/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sunt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	nu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sîntem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/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suntem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н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yje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шћ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‘nie jesteś’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н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ycu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нћец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‘nie jesteście’	nu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eşti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		nu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sînteţi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/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sunteţi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ну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je ‘nie jest’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н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ycu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нт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‘nie są’			nu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este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		nu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sînt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/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sunt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784976" cy="71438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r"/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slajd 10</a:t>
            </a:r>
            <a:r>
              <a:rPr lang="pl-PL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200" dirty="0" smtClean="0">
                <a:solidFill>
                  <a:schemeClr val="tx1"/>
                </a:solidFill>
              </a:rPr>
              <a:t>Joanna Porawska, </a:t>
            </a:r>
            <a:r>
              <a:rPr lang="pl-PL" sz="2200" i="1" dirty="0" smtClean="0">
                <a:solidFill>
                  <a:schemeClr val="tx1"/>
                </a:solidFill>
              </a:rPr>
              <a:t>Dialekty języka rumuńskiego</a:t>
            </a:r>
            <a:endParaRPr lang="pl-PL" sz="2200" i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715436" cy="571504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l-PL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Znalezione obrazy dla zapytania besarab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429552" cy="5407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784976" cy="71438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r"/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slajd 11</a:t>
            </a:r>
            <a:r>
              <a:rPr lang="pl-PL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200" dirty="0" smtClean="0">
                <a:solidFill>
                  <a:schemeClr val="tx1"/>
                </a:solidFill>
              </a:rPr>
              <a:t>Joanna Porawska, </a:t>
            </a:r>
            <a:r>
              <a:rPr lang="pl-PL" sz="2200" i="1" dirty="0" smtClean="0">
                <a:solidFill>
                  <a:schemeClr val="tx1"/>
                </a:solidFill>
              </a:rPr>
              <a:t>Dialekty języka rumuńskiego</a:t>
            </a:r>
            <a:endParaRPr lang="pl-PL" sz="2200" i="1" dirty="0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14313" y="1012108"/>
            <a:ext cx="8715405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Bibliografia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SARAMANDU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Nicolae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romanité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orientale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Bucureşti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1800" smtClean="0"/>
              <a:t>SARAMANDU </a:t>
            </a:r>
            <a:r>
              <a:rPr lang="pl-PL" sz="1800" dirty="0" err="1" smtClean="0"/>
              <a:t>Nicolae</a:t>
            </a:r>
            <a:r>
              <a:rPr lang="pl-PL" sz="1800" dirty="0" smtClean="0"/>
              <a:t>,  </a:t>
            </a:r>
            <a:r>
              <a:rPr lang="pl-PL" sz="1800" i="1" dirty="0" smtClean="0"/>
              <a:t>Atlas </a:t>
            </a:r>
            <a:r>
              <a:rPr lang="pl-PL" sz="1800" i="1" dirty="0" err="1" smtClean="0"/>
              <a:t>Linguarum</a:t>
            </a:r>
            <a:r>
              <a:rPr lang="pl-PL" sz="1800" i="1" dirty="0" smtClean="0"/>
              <a:t> </a:t>
            </a:r>
            <a:r>
              <a:rPr lang="pl-PL" sz="1800" i="1" dirty="0" err="1" smtClean="0"/>
              <a:t>Europae</a:t>
            </a:r>
            <a:r>
              <a:rPr lang="pl-PL" sz="1800" dirty="0" smtClean="0"/>
              <a:t>;  </a:t>
            </a:r>
            <a:r>
              <a:rPr lang="pl-PL" sz="1800" i="1" dirty="0" smtClean="0"/>
              <a:t>Atlas </a:t>
            </a:r>
            <a:r>
              <a:rPr lang="pl-PL" sz="1800" i="1" dirty="0" err="1" smtClean="0"/>
              <a:t>Linguistique</a:t>
            </a:r>
            <a:r>
              <a:rPr lang="pl-PL" sz="1800" i="1" dirty="0" smtClean="0"/>
              <a:t> Roman</a:t>
            </a:r>
            <a:endParaRPr lang="pl-PL" sz="18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METZELTIN Michael, 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Das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Rumȁnische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im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romanischen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Kontrast: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Eine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sprachtypologische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Betrachtung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Berlin,  2016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KAHL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Thede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BOJOGA  Eugenia,  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Limba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română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între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paranteze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Chişinău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KLIMKOWSKI Tomasz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Rumuńscy </a:t>
            </a:r>
            <a:r>
              <a:rPr lang="pl-PL" sz="1800" i="1" dirty="0" err="1" smtClean="0">
                <a:latin typeface="Times New Roman" pitchFamily="18" charset="0"/>
                <a:cs typeface="Times New Roman" pitchFamily="18" charset="0"/>
              </a:rPr>
              <a:t>Arumuni</a:t>
            </a: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i ich język,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Balcanica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Posnaniensia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Acta et studia, nr XIX, Instytut Historii UAM, Poznań, 2012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NOWICKA Ewa, 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Nasz język rozumieją aniołowie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Arumuni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we współczesnym świecie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Kraków, wyd.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Nomos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2011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Prof. Ilona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Czamańska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(UAM, Poznań) – grant (Anna Oczko, Tomasz Klimkowski)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784976" cy="71438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r"/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200" dirty="0" smtClean="0">
                <a:solidFill>
                  <a:schemeClr val="tx1"/>
                </a:solidFill>
              </a:rPr>
              <a:t>Joanna Porawska, </a:t>
            </a:r>
            <a:r>
              <a:rPr lang="pl-PL" sz="2200" i="1" dirty="0" smtClean="0">
                <a:solidFill>
                  <a:schemeClr val="tx1"/>
                </a:solidFill>
              </a:rPr>
              <a:t>Dialekty języka rumuńskiego</a:t>
            </a:r>
            <a:endParaRPr lang="pl-PL" sz="2200" i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715436" cy="571504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l-PL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784976" cy="71438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r"/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slajd 1</a:t>
            </a:r>
            <a:r>
              <a:rPr lang="pl-PL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200" dirty="0" smtClean="0">
                <a:solidFill>
                  <a:schemeClr val="tx1"/>
                </a:solidFill>
              </a:rPr>
              <a:t>Joanna Porawska, </a:t>
            </a:r>
            <a:r>
              <a:rPr lang="pl-PL" sz="2200" i="1" dirty="0" smtClean="0">
                <a:solidFill>
                  <a:schemeClr val="tx1"/>
                </a:solidFill>
              </a:rPr>
              <a:t>Dialekty języka rumuńskiego</a:t>
            </a:r>
            <a:endParaRPr lang="pl-PL" sz="2200" i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715436" cy="571504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l-PL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6438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784976" cy="71438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r"/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slajd 2</a:t>
            </a:r>
            <a:r>
              <a:rPr lang="pl-PL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200" dirty="0" smtClean="0">
                <a:solidFill>
                  <a:schemeClr val="tx1"/>
                </a:solidFill>
              </a:rPr>
              <a:t>Joanna Porawska, </a:t>
            </a:r>
            <a:r>
              <a:rPr lang="pl-PL" sz="2200" i="1" dirty="0" smtClean="0">
                <a:solidFill>
                  <a:schemeClr val="tx1"/>
                </a:solidFill>
              </a:rPr>
              <a:t>Dialekty języka rumuńskiego</a:t>
            </a:r>
            <a:endParaRPr lang="pl-PL" sz="2200" i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715436" cy="571504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l-PL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Dokumenty\1. JAJOPA\2. JOANNA  sprawy formalne i pamiątki\2017 Prezentacja (Warszawa)\slajd 2 mapa_regi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620000" cy="544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784976" cy="71438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r"/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slajd 3</a:t>
            </a:r>
            <a:r>
              <a:rPr lang="pl-PL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200" dirty="0" smtClean="0">
                <a:solidFill>
                  <a:schemeClr val="tx1"/>
                </a:solidFill>
              </a:rPr>
              <a:t>Joanna Porawska, </a:t>
            </a:r>
            <a:r>
              <a:rPr lang="pl-PL" sz="2200" i="1" dirty="0" smtClean="0">
                <a:solidFill>
                  <a:schemeClr val="tx1"/>
                </a:solidFill>
              </a:rPr>
              <a:t>Dialekty języka rumuńskiego</a:t>
            </a:r>
            <a:endParaRPr lang="pl-PL" sz="2200" i="1" dirty="0">
              <a:solidFill>
                <a:schemeClr val="tx1"/>
              </a:solidFill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14312" y="1170731"/>
            <a:ext cx="860615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wiązek z etnogenezą wykazuje etnonim oraz nazwa języka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romanus</a:t>
            </a: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 </a:t>
            </a:r>
            <a:r>
              <a:rPr kumimoji="0" lang="pl-PL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rumân&gt;român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(obywatel Rzymu, r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wnież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chrześcijanin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zwłaszcza prawosławny)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(przedakcentowe łacińskie </a:t>
            </a:r>
            <a:r>
              <a:rPr kumimoji="0" lang="pl-PL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o&gt;u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czyli etymologicznie: 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rumuński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rzymski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(jedyny język romański, kt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ry w etymologii zachował związek z Rzymem)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związku z tym nazwy 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rumuński, </a:t>
            </a:r>
            <a:r>
              <a:rPr kumimoji="0" lang="pl-PL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arumuński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 </a:t>
            </a:r>
            <a:r>
              <a:rPr kumimoji="0" lang="pl-PL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istro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-, </a:t>
            </a:r>
            <a:r>
              <a:rPr kumimoji="0" lang="pl-PL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megleno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znaczą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rzymski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etc.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azwa państwa ( i samo państwo)  b. p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źne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1881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istniała natomiast nazwa języka „limba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română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784976" cy="71438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r"/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slajd 4</a:t>
            </a:r>
            <a:r>
              <a:rPr lang="pl-PL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200" dirty="0" smtClean="0">
                <a:solidFill>
                  <a:schemeClr val="tx1"/>
                </a:solidFill>
              </a:rPr>
              <a:t>Joanna Porawska, </a:t>
            </a:r>
            <a:r>
              <a:rPr lang="pl-PL" sz="2200" i="1" dirty="0" smtClean="0">
                <a:solidFill>
                  <a:schemeClr val="tx1"/>
                </a:solidFill>
              </a:rPr>
              <a:t>Dialekty języka rumuńskiego</a:t>
            </a:r>
            <a:endParaRPr lang="pl-PL" sz="2200" i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E:\Dokumenty\1. JAJOPA\2. JOANNA  sprawy formalne i pamiątki\Macedonia (bez)2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028642"/>
            <a:ext cx="8715375" cy="5657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784976" cy="71438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r"/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slajd 5</a:t>
            </a:r>
            <a:r>
              <a:rPr lang="pl-PL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200" dirty="0" smtClean="0">
                <a:solidFill>
                  <a:schemeClr val="tx1"/>
                </a:solidFill>
              </a:rPr>
              <a:t>Joanna Porawska, </a:t>
            </a:r>
            <a:r>
              <a:rPr lang="pl-PL" sz="2200" i="1" dirty="0" smtClean="0">
                <a:solidFill>
                  <a:schemeClr val="tx1"/>
                </a:solidFill>
              </a:rPr>
              <a:t>Dialekty języka rumuńskiego</a:t>
            </a:r>
            <a:endParaRPr lang="pl-PL" sz="2200" i="1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36453" y="1841691"/>
            <a:ext cx="867109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dialekty (zespoły dialektalne)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dakorumuński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(tereny dzisiejszej Rumunii oraz Besarabia; ma narzecza, niezbyt r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żniące się od siebie)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arumuński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macedorumuński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Kuco-Wołosi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migracje XI-XII w.)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wsp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łcześnie  Grecja, Albania, Jugosławia, Bułgaria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meglenorumuński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(kilka tysięcy ludzi , do niedawna plemiona koczownicze;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wią o sobie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Vlah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Vlaşi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okolice Salonik w Grecji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istrorumuński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lwysep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Istria), w zaniku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784976" cy="71438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r"/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slajd 6</a:t>
            </a:r>
            <a:r>
              <a:rPr lang="pl-PL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200" dirty="0" smtClean="0">
                <a:solidFill>
                  <a:schemeClr val="tx1"/>
                </a:solidFill>
              </a:rPr>
              <a:t>Joanna Porawska, </a:t>
            </a:r>
            <a:r>
              <a:rPr lang="pl-PL" sz="2200" i="1" dirty="0" smtClean="0">
                <a:solidFill>
                  <a:schemeClr val="tx1"/>
                </a:solidFill>
              </a:rPr>
              <a:t>Dialekty języka rumuńskiego</a:t>
            </a:r>
            <a:endParaRPr lang="pl-PL" sz="2200" i="1" dirty="0">
              <a:solidFill>
                <a:schemeClr val="tx1"/>
              </a:solidFill>
            </a:endParaRPr>
          </a:p>
        </p:txBody>
      </p:sp>
      <p:sp>
        <p:nvSpPr>
          <p:cNvPr id="5121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51520" y="1356012"/>
            <a:ext cx="8892481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DAKORUMUŃSKI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Weigand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System sp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łgłoskowy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afrykaty [č]</a:t>
            </a:r>
            <a:r>
              <a:rPr kumimoji="0" lang="pl-P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[ǧ]  wyznaczają na tym terenie 3-4 strefy: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Munteńska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(tak jak w języku literackim 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cer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niebo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ger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mr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 [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čer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  [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ǧer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],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Mołdawska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[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 [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žer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Banacka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śer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 [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źer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1800" b="1" dirty="0" err="1" smtClean="0"/>
              <a:t>Ţ</a:t>
            </a: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ara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</a:t>
            </a:r>
            <a:r>
              <a:rPr lang="pl-PL" sz="1800" b="1" dirty="0" err="1" smtClean="0"/>
              <a:t>ţ</a:t>
            </a: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ilor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Mun</a:t>
            </a:r>
            <a:r>
              <a:rPr lang="pl-PL" sz="1800" dirty="0" err="1" smtClean="0"/>
              <a:t>ţ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Apuseni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rotacyzm 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n&gt;r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n&gt;nr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 np.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găini&gt;găinri</a:t>
            </a:r>
            <a:endParaRPr kumimoji="0" lang="pl-PL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System samogłoskowy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 terenie 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Mołdawii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[e] akcentowane, dłuższe i bardziej otwarte, przechodzi w dyftong: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merge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mi̯erge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idzie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trece&gt;tri̯ece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przechodzi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Dwie realizacje dźwięku [ǝ] (sam. centralna, p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łotwarta) 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(Bukowina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pl-PL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facut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‘zrobiony’/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făc</a:t>
            </a:r>
            <a:r>
              <a:rPr kumimoji="0" lang="pl-PL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ut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784976" cy="71438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r"/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slajd 7</a:t>
            </a:r>
            <a:r>
              <a:rPr lang="pl-PL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200" dirty="0" smtClean="0">
                <a:solidFill>
                  <a:schemeClr val="tx1"/>
                </a:solidFill>
              </a:rPr>
              <a:t>Joanna Porawska, </a:t>
            </a:r>
            <a:r>
              <a:rPr lang="pl-PL" sz="2200" i="1" dirty="0" smtClean="0">
                <a:solidFill>
                  <a:schemeClr val="tx1"/>
                </a:solidFill>
              </a:rPr>
              <a:t>Dialekty języka rumuńskiego</a:t>
            </a:r>
            <a:endParaRPr lang="pl-PL" sz="2200" i="1" dirty="0">
              <a:solidFill>
                <a:schemeClr val="tx1"/>
              </a:solidFill>
            </a:endParaRPr>
          </a:p>
        </p:txBody>
      </p:sp>
      <p:sp>
        <p:nvSpPr>
          <p:cNvPr id="6145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916993" y="1318472"/>
            <a:ext cx="731001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DIALEKTY POŁUDNIOWODUNAJSKIE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system samogłoskowy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arumuński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meglenorumuński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brak samogłoski 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/â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(medialnej, zamkniętej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istniejącej w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dakorumuńskim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arumuński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proteza 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a-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przed wyrazami zaczynającymi się na sp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łgłoskę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drum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1800" i="1" dirty="0" err="1" smtClean="0">
                <a:latin typeface="Times New Roman" pitchFamily="18" charset="0"/>
                <a:cs typeface="Times New Roman" pitchFamily="18" charset="0"/>
              </a:rPr>
              <a:t>român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arum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1800" i="1" dirty="0" err="1" smtClean="0">
                <a:latin typeface="Times New Roman" pitchFamily="18" charset="0"/>
                <a:cs typeface="Times New Roman" pitchFamily="18" charset="0"/>
              </a:rPr>
              <a:t>armãn</a:t>
            </a: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drum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1800" i="1" dirty="0" err="1" smtClean="0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arum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1800" i="1" dirty="0" err="1" smtClean="0">
                <a:latin typeface="Times New Roman" pitchFamily="18" charset="0"/>
                <a:cs typeface="Times New Roman" pitchFamily="18" charset="0"/>
              </a:rPr>
              <a:t>arãu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‘rzeka’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meglenorumuński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afereza 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nieakcentowanego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łac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foras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&gt;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megl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fără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bez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łac.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habeam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megl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veam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miałem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784976" cy="71438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r"/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slajd 8</a:t>
            </a:r>
            <a:r>
              <a:rPr lang="pl-PL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200" dirty="0" smtClean="0">
                <a:solidFill>
                  <a:schemeClr val="tx1"/>
                </a:solidFill>
              </a:rPr>
              <a:t>Joanna Porawska, </a:t>
            </a:r>
            <a:r>
              <a:rPr lang="pl-PL" sz="2200" i="1" dirty="0" smtClean="0">
                <a:solidFill>
                  <a:schemeClr val="tx1"/>
                </a:solidFill>
              </a:rPr>
              <a:t>Dialekty języka rumuńskiego</a:t>
            </a:r>
            <a:endParaRPr lang="pl-PL" sz="2200" i="1" dirty="0">
              <a:solidFill>
                <a:schemeClr val="tx1"/>
              </a:solidFill>
            </a:endParaRPr>
          </a:p>
        </p:txBody>
      </p:sp>
      <p:sp>
        <p:nvSpPr>
          <p:cNvPr id="7169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1660156" y="1318470"/>
            <a:ext cx="576805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DIALEKTY POŁUDNIOWODUNAJSKIE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System sp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łgłoskowy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arumuński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meglenorumuński</a:t>
            </a:r>
            <a:endParaRPr lang="pl-PL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istnieją sonanty palatalne [ľ],[ń]  (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dakorumuński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utracił)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łac.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leporem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ľepure</a:t>
            </a:r>
            <a:endParaRPr kumimoji="0" lang="pl-PL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Arumuński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istnienie afrykaty [ᶁ ]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drum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zic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ᶁ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endParaRPr kumimoji="0" lang="pl-PL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palatalizacja bilabialnych i labiodentalnych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pod wpływem następującego dźwięku  [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i̯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p&gt;k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drum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piept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ept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f&gt;h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drum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fier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pl-P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</a:t>
            </a:r>
            <a:endParaRPr kumimoji="0" lang="pl-PL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meglenorumuński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zanik spółgłoski [h]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3753</TotalTime>
  <Words>576</Words>
  <Application>Microsoft Office PowerPoint</Application>
  <PresentationFormat>Pokaz na ekranie (4:3)</PresentationFormat>
  <Paragraphs>130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Miejski</vt:lpstr>
      <vt:lpstr>        </vt:lpstr>
      <vt:lpstr>      slajd 1  Joanna Porawska, Dialekty języka rumuńskiego</vt:lpstr>
      <vt:lpstr>      slajd 2  Joanna Porawska, Dialekty języka rumuńskiego</vt:lpstr>
      <vt:lpstr>      slajd 3  Joanna Porawska, Dialekty języka rumuńskiego</vt:lpstr>
      <vt:lpstr>      slajd 4  Joanna Porawska, Dialekty języka rumuńskiego</vt:lpstr>
      <vt:lpstr>      slajd 5  Joanna Porawska, Dialekty języka rumuńskiego</vt:lpstr>
      <vt:lpstr>      slajd 6  Joanna Porawska, Dialekty języka rumuńskiego</vt:lpstr>
      <vt:lpstr>      slajd 7  Joanna Porawska, Dialekty języka rumuńskiego</vt:lpstr>
      <vt:lpstr>      slajd 8  Joanna Porawska, Dialekty języka rumuńskiego</vt:lpstr>
      <vt:lpstr>      slajd 9  Joanna Porawska, Dialekty języka rumuńskiego</vt:lpstr>
      <vt:lpstr>      slajd 10  Joanna Porawska, Dialekty języka rumuńskiego</vt:lpstr>
      <vt:lpstr>      slajd 11  Joanna Porawska, Dialekty języka rumuńskiego</vt:lpstr>
      <vt:lpstr>        Joanna Porawska, Dialekty języka rumuńskiego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Społecznicy</dc:title>
  <dc:creator>Janusz</dc:creator>
  <cp:lastModifiedBy>Użytkownik systemu Windows</cp:lastModifiedBy>
  <cp:revision>460</cp:revision>
  <dcterms:created xsi:type="dcterms:W3CDTF">2011-11-16T10:27:02Z</dcterms:created>
  <dcterms:modified xsi:type="dcterms:W3CDTF">2017-12-04T10:01:05Z</dcterms:modified>
</cp:coreProperties>
</file>